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"/>
  </p:notesMasterIdLst>
  <p:sldIdLst>
    <p:sldId id="257" r:id="rId2"/>
  </p:sldIdLst>
  <p:sldSz cx="32918400" cy="21945600"/>
  <p:notesSz cx="9144000" cy="6858000"/>
  <p:defaultTextStyle>
    <a:defPPr>
      <a:defRPr lang="en-US"/>
    </a:defPPr>
    <a:lvl1pPr marL="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97508" autoAdjust="0"/>
  </p:normalViewPr>
  <p:slideViewPr>
    <p:cSldViewPr snapToGrid="0" snapToObjects="1">
      <p:cViewPr>
        <p:scale>
          <a:sx n="76" d="100"/>
          <a:sy n="76" d="100"/>
        </p:scale>
        <p:origin x="2840" y="-312"/>
      </p:cViewPr>
      <p:guideLst>
        <p:guide orient="horz" pos="6912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9F14A-4E45-9443-8F93-BF2FB53E57B1}" type="datetimeFigureOut">
              <a:rPr lang="en-US" smtClean="0"/>
              <a:t>6/21/12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43188" y="514350"/>
            <a:ext cx="385762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D15D0-44B7-3C44-BC56-D6E421B25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41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D15D0-44B7-3C44-BC56-D6E421B250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0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2"/>
            <a:ext cx="27980640" cy="4704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09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8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3"/>
            <a:ext cx="7406640" cy="18724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3"/>
            <a:ext cx="21671280" cy="18724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28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14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2"/>
            <a:ext cx="27980640" cy="435864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3"/>
            <a:ext cx="27980640" cy="4800598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5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502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53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7004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5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50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362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70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912362"/>
            <a:ext cx="14544677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6959600"/>
            <a:ext cx="14544677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912362"/>
            <a:ext cx="14550390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959600"/>
            <a:ext cx="14550390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6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10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16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873760"/>
            <a:ext cx="10829927" cy="371856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1"/>
            <a:ext cx="18402300" cy="18729962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592321"/>
            <a:ext cx="10829927" cy="15011402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79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0"/>
            <a:ext cx="19751040" cy="1813562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0"/>
            <a:ext cx="19751040" cy="13167360"/>
          </a:xfrm>
        </p:spPr>
        <p:txBody>
          <a:bodyPr/>
          <a:lstStyle>
            <a:lvl1pPr marL="0" indent="0">
              <a:buNone/>
              <a:defRPr sz="11000"/>
            </a:lvl1pPr>
            <a:lvl2pPr marL="1567510" indent="0">
              <a:buNone/>
              <a:defRPr sz="9600"/>
            </a:lvl2pPr>
            <a:lvl3pPr marL="3135020" indent="0">
              <a:buNone/>
              <a:defRPr sz="8200"/>
            </a:lvl3pPr>
            <a:lvl4pPr marL="4702531" indent="0">
              <a:buNone/>
              <a:defRPr sz="6900"/>
            </a:lvl4pPr>
            <a:lvl5pPr marL="6270041" indent="0">
              <a:buNone/>
              <a:defRPr sz="6900"/>
            </a:lvl5pPr>
            <a:lvl6pPr marL="7837551" indent="0">
              <a:buNone/>
              <a:defRPr sz="6900"/>
            </a:lvl6pPr>
            <a:lvl7pPr marL="9405061" indent="0">
              <a:buNone/>
              <a:defRPr sz="6900"/>
            </a:lvl7pPr>
            <a:lvl8pPr marL="10972571" indent="0">
              <a:buNone/>
              <a:defRPr sz="6900"/>
            </a:lvl8pPr>
            <a:lvl9pPr marL="12540082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2"/>
            <a:ext cx="19751040" cy="2575558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9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  <a:prstGeom prst="rect">
            <a:avLst/>
          </a:prstGeom>
        </p:spPr>
        <p:txBody>
          <a:bodyPr vert="horz" lIns="313502" tIns="156751" rIns="313502" bIns="15675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1"/>
            <a:ext cx="29626560" cy="14483082"/>
          </a:xfrm>
          <a:prstGeom prst="rect">
            <a:avLst/>
          </a:prstGeom>
        </p:spPr>
        <p:txBody>
          <a:bodyPr vert="horz" lIns="313502" tIns="156751" rIns="313502" bIns="15675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EAA75-AED1-C441-93FD-61BB3BBA11B4}" type="datetimeFigureOut">
              <a:rPr lang="en-US" smtClean="0"/>
              <a:t>6/21/12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2"/>
            <a:ext cx="104241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A46F7-36E5-6248-87E8-BAA6B64FFC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2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156751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156751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156751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1567510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1567510" rtl="0" eaLnBrk="1" latinLnBrk="0" hangingPunct="1">
        <a:spcBef>
          <a:spcPct val="20000"/>
        </a:spcBef>
        <a:buFont typeface="Arial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1567510" rtl="0" eaLnBrk="1" latinLnBrk="0" hangingPunct="1">
        <a:spcBef>
          <a:spcPct val="20000"/>
        </a:spcBef>
        <a:buFont typeface="Arial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microsoft.com/office/2007/relationships/hdphoto" Target="../media/hdphoto3.wdp"/><Relationship Id="rId20" Type="http://schemas.openxmlformats.org/officeDocument/2006/relationships/image" Target="../media/image10.png"/><Relationship Id="rId21" Type="http://schemas.microsoft.com/office/2007/relationships/hdphoto" Target="../media/hdphoto9.wdp"/><Relationship Id="rId10" Type="http://schemas.openxmlformats.org/officeDocument/2006/relationships/image" Target="../media/image5.jpeg"/><Relationship Id="rId11" Type="http://schemas.microsoft.com/office/2007/relationships/hdphoto" Target="../media/hdphoto4.wdp"/><Relationship Id="rId12" Type="http://schemas.openxmlformats.org/officeDocument/2006/relationships/image" Target="../media/image6.jpeg"/><Relationship Id="rId13" Type="http://schemas.microsoft.com/office/2007/relationships/hdphoto" Target="../media/hdphoto5.wdp"/><Relationship Id="rId14" Type="http://schemas.openxmlformats.org/officeDocument/2006/relationships/image" Target="../media/image7.jpeg"/><Relationship Id="rId15" Type="http://schemas.microsoft.com/office/2007/relationships/hdphoto" Target="../media/hdphoto6.wdp"/><Relationship Id="rId16" Type="http://schemas.openxmlformats.org/officeDocument/2006/relationships/image" Target="../media/image8.png"/><Relationship Id="rId17" Type="http://schemas.microsoft.com/office/2007/relationships/hdphoto" Target="../media/hdphoto7.wdp"/><Relationship Id="rId18" Type="http://schemas.openxmlformats.org/officeDocument/2006/relationships/image" Target="../media/image9.jpeg"/><Relationship Id="rId19" Type="http://schemas.microsoft.com/office/2007/relationships/hdphoto" Target="../media/hdphoto8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3.jpeg"/><Relationship Id="rId7" Type="http://schemas.microsoft.com/office/2007/relationships/hdphoto" Target="../media/hdphoto2.wdp"/><Relationship Id="rId8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86391" y="3420948"/>
            <a:ext cx="8881064" cy="18121236"/>
          </a:xfrm>
          <a:prstGeom prst="rect">
            <a:avLst/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348812" y="3420948"/>
            <a:ext cx="21583503" cy="18169828"/>
          </a:xfrm>
          <a:prstGeom prst="rect">
            <a:avLst/>
          </a:prstGeom>
          <a:solidFill>
            <a:schemeClr val="accent4">
              <a:lumMod val="20000"/>
              <a:lumOff val="8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0" y="-482847"/>
            <a:ext cx="32918400" cy="353322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0" y="21542185"/>
            <a:ext cx="32918400" cy="42494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16200000">
            <a:off x="-10810809" y="10327963"/>
            <a:ext cx="22025036" cy="40341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 rot="16200000">
            <a:off x="23253479" y="11877262"/>
            <a:ext cx="18777636" cy="5522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345178" y="1379554"/>
            <a:ext cx="196202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hangingPunct="0"/>
            <a:r>
              <a:rPr lang="cs-CZ" sz="2800" dirty="0">
                <a:solidFill>
                  <a:srgbClr val="FFFFFF"/>
                </a:solidFill>
                <a:latin typeface="Arial"/>
                <a:cs typeface="Arial"/>
              </a:rPr>
              <a:t>Denis Parra, Wei Jeng, Peter Brusilovsky, Claudia </a:t>
            </a:r>
            <a:r>
              <a:rPr lang="cs-CZ" sz="2800" dirty="0" smtClean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lang="es-ES" sz="2800" dirty="0">
                <a:solidFill>
                  <a:srgbClr val="FFFFFF"/>
                </a:solidFill>
                <a:latin typeface="Arial"/>
                <a:cs typeface="Arial"/>
              </a:rPr>
              <a:t>ó</a:t>
            </a:r>
            <a:r>
              <a:rPr lang="cs-CZ" sz="2800" dirty="0" smtClean="0">
                <a:solidFill>
                  <a:srgbClr val="FFFFFF"/>
                </a:solidFill>
                <a:latin typeface="Arial"/>
                <a:cs typeface="Arial"/>
              </a:rPr>
              <a:t>pez</a:t>
            </a:r>
            <a:r>
              <a:rPr lang="cs-CZ" sz="2800" dirty="0">
                <a:solidFill>
                  <a:srgbClr val="FFFFFF"/>
                </a:solidFill>
                <a:latin typeface="Arial"/>
                <a:cs typeface="Arial"/>
              </a:rPr>
              <a:t>, Shaghayegh </a:t>
            </a:r>
            <a:r>
              <a:rPr lang="cs-CZ" sz="2800" dirty="0" smtClean="0">
                <a:solidFill>
                  <a:srgbClr val="FFFFFF"/>
                </a:solidFill>
                <a:latin typeface="Arial"/>
                <a:cs typeface="Arial"/>
              </a:rPr>
              <a:t>Sahebi</a:t>
            </a:r>
            <a:endParaRPr lang="en-US" sz="2800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algn="ctr" hangingPunct="0"/>
            <a:r>
              <a:rPr lang="pl-PL" sz="2800" dirty="0" smtClean="0">
                <a:solidFill>
                  <a:srgbClr val="FFFFFF"/>
                </a:solidFill>
                <a:latin typeface="Arial"/>
                <a:cs typeface="Arial"/>
              </a:rPr>
              <a:t>School </a:t>
            </a:r>
            <a:r>
              <a:rPr lang="pl-PL" sz="2800" dirty="0">
                <a:solidFill>
                  <a:srgbClr val="FFFFFF"/>
                </a:solidFill>
                <a:latin typeface="Arial"/>
                <a:cs typeface="Arial"/>
              </a:rPr>
              <a:t>of Information Sciences, University of </a:t>
            </a:r>
            <a:r>
              <a:rPr lang="pl-PL" sz="2800" dirty="0" smtClean="0">
                <a:solidFill>
                  <a:srgbClr val="FFFFFF"/>
                </a:solidFill>
                <a:latin typeface="Arial"/>
                <a:cs typeface="Arial"/>
              </a:rPr>
              <a:t>Pittsburgh, Pittsburgh</a:t>
            </a:r>
            <a:r>
              <a:rPr lang="pl-PL" sz="2800" dirty="0">
                <a:solidFill>
                  <a:srgbClr val="FFFFFF"/>
                </a:solidFill>
                <a:latin typeface="Arial"/>
                <a:cs typeface="Arial"/>
              </a:rPr>
              <a:t>, PA, 15260</a:t>
            </a:r>
          </a:p>
          <a:p>
            <a:pPr algn="ctr" hangingPunct="0"/>
            <a:r>
              <a:rPr lang="pl-PL" sz="2800" dirty="0">
                <a:solidFill>
                  <a:srgbClr val="FFFFFF"/>
                </a:solidFill>
                <a:latin typeface="Arial"/>
                <a:cs typeface="Arial"/>
              </a:rPr>
              <a:t>{</a:t>
            </a:r>
            <a:r>
              <a:rPr lang="pl-PL" sz="2800" dirty="0" smtClean="0">
                <a:solidFill>
                  <a:srgbClr val="FFFFFF"/>
                </a:solidFill>
                <a:latin typeface="Arial"/>
                <a:cs typeface="Arial"/>
              </a:rPr>
              <a:t>dap89,wej9,peterb,c</a:t>
            </a:r>
            <a:r>
              <a:rPr lang="en-US" sz="2800" dirty="0" smtClean="0">
                <a:solidFill>
                  <a:srgbClr val="FFFFFF"/>
                </a:solidFill>
                <a:latin typeface="Arial"/>
                <a:cs typeface="Arial"/>
              </a:rPr>
              <a:t>al95</a:t>
            </a:r>
            <a:r>
              <a:rPr lang="pl-PL" sz="2800" dirty="0" smtClean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lang="en-US" sz="2800" smtClean="0">
                <a:solidFill>
                  <a:srgbClr val="FFFFFF"/>
                </a:solidFill>
                <a:latin typeface="Arial"/>
                <a:cs typeface="Arial"/>
              </a:rPr>
              <a:t>shs106</a:t>
            </a:r>
            <a:r>
              <a:rPr lang="pl-PL" sz="2800" smtClean="0">
                <a:solidFill>
                  <a:srgbClr val="FFFFFF"/>
                </a:solidFill>
                <a:latin typeface="Arial"/>
                <a:cs typeface="Arial"/>
              </a:rPr>
              <a:t>}@</a:t>
            </a:r>
            <a:r>
              <a:rPr lang="pl-PL" sz="2800" dirty="0">
                <a:solidFill>
                  <a:srgbClr val="FFFFFF"/>
                </a:solidFill>
                <a:latin typeface="Arial"/>
                <a:cs typeface="Arial"/>
              </a:rPr>
              <a:t>pitt.edu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4250" y1="22293" x2="24250" y2="22293"/>
                        <a14:foregroundMark x1="28000" y1="15924" x2="28000" y2="15924"/>
                        <a14:foregroundMark x1="46000" y1="28025" x2="46000" y2="28025"/>
                        <a14:foregroundMark x1="45000" y1="20064" x2="45000" y2="20064"/>
                        <a14:foregroundMark x1="50250" y1="13694" x2="50250" y2="13694"/>
                        <a14:foregroundMark x1="48750" y1="19427" x2="48750" y2="19427"/>
                        <a14:foregroundMark x1="55000" y1="52229" x2="55000" y2="52229"/>
                        <a14:foregroundMark x1="50000" y1="71338" x2="50000" y2="71338"/>
                        <a14:foregroundMark x1="59500" y1="67197" x2="59500" y2="67197"/>
                        <a14:foregroundMark x1="69000" y1="50637" x2="69000" y2="50637"/>
                        <a14:foregroundMark x1="32000" y1="50637" x2="32000" y2="50637"/>
                        <a14:foregroundMark x1="25000" y1="19427" x2="25000" y2="19427"/>
                        <a14:foregroundMark x1="40500" y1="9236" x2="40500" y2="9236"/>
                        <a14:foregroundMark x1="46750" y1="5732" x2="46750" y2="5732"/>
                        <a14:foregroundMark x1="69750" y1="17516" x2="69750" y2="17516"/>
                        <a14:foregroundMark x1="68250" y1="73885" x2="68250" y2="73885"/>
                        <a14:foregroundMark x1="62750" y1="78025" x2="62750" y2="78025"/>
                        <a14:foregroundMark x1="39250" y1="65924" x2="39250" y2="65924"/>
                        <a14:foregroundMark x1="44750" y1="78981" x2="44750" y2="78981"/>
                        <a14:foregroundMark x1="49750" y1="79618" x2="49750" y2="7961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3417" y="0"/>
            <a:ext cx="5499964" cy="4317472"/>
          </a:xfrm>
          <a:prstGeom prst="rect">
            <a:avLst/>
          </a:prstGeom>
        </p:spPr>
      </p:pic>
      <p:pic>
        <p:nvPicPr>
          <p:cNvPr id="42" name="Picture 41" descr="headings_2 copy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41" r="13977" b="32526"/>
          <a:stretch/>
        </p:blipFill>
        <p:spPr>
          <a:xfrm>
            <a:off x="9767455" y="3213476"/>
            <a:ext cx="22598737" cy="1650942"/>
          </a:xfrm>
          <a:prstGeom prst="rect">
            <a:avLst/>
          </a:prstGeom>
        </p:spPr>
      </p:pic>
      <p:pic>
        <p:nvPicPr>
          <p:cNvPr id="44" name="Picture 43" descr="headings_2 copy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0" t="26050" r="32502" b="59136"/>
          <a:stretch/>
        </p:blipFill>
        <p:spPr>
          <a:xfrm>
            <a:off x="-5052" y="6779368"/>
            <a:ext cx="10587941" cy="1832066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-225883" y="7158964"/>
            <a:ext cx="10574696" cy="868680"/>
          </a:xfrm>
          <a:prstGeom prst="rect">
            <a:avLst/>
          </a:prstGeom>
          <a:noFill/>
          <a:ln>
            <a:noFill/>
          </a:ln>
          <a:effectLst>
            <a:outerShdw blurRad="40005" dist="22987" dir="5400000" algn="tl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Georgia"/>
                <a:cs typeface="Georgia"/>
              </a:rPr>
              <a:t>Introducing </a:t>
            </a:r>
            <a:r>
              <a:rPr lang="en-US" sz="3600" dirty="0">
                <a:latin typeface="Georgia"/>
                <a:cs typeface="Georgia"/>
              </a:rPr>
              <a:t>Conference Navigator </a:t>
            </a:r>
            <a:r>
              <a:rPr lang="en-US" sz="3600" dirty="0" smtClean="0">
                <a:latin typeface="Georgia"/>
                <a:cs typeface="Georgia"/>
              </a:rPr>
              <a:t>3</a:t>
            </a:r>
            <a:endParaRPr lang="en-US" sz="3600" dirty="0">
              <a:latin typeface="Georgia"/>
              <a:cs typeface="Georgia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1608480" y="3631576"/>
            <a:ext cx="20049614" cy="8686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Georgia"/>
                <a:cs typeface="Georgia"/>
              </a:rPr>
              <a:t>Main Features on Conference Navigator 3</a:t>
            </a:r>
            <a:endParaRPr lang="en-US" sz="4000" dirty="0">
              <a:latin typeface="Georgia"/>
              <a:cs typeface="Georgi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503443" y="4866651"/>
            <a:ext cx="5029200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>
                <a:latin typeface="Arial Narrow"/>
                <a:cs typeface="Arial Narrow"/>
              </a:rPr>
              <a:t>Proceedings</a:t>
            </a:r>
            <a:br>
              <a:rPr lang="en-US" sz="3200" b="1" dirty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This proceedings list displays articles </a:t>
            </a:r>
            <a:r>
              <a:rPr lang="en-US" sz="2400" dirty="0">
                <a:latin typeface="Arial Narrow"/>
                <a:cs typeface="Arial Narrow"/>
              </a:rPr>
              <a:t>presented during the conference.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1322721" y="4929572"/>
            <a:ext cx="5029200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Paper Details</a:t>
            </a:r>
            <a:br>
              <a:rPr lang="en-US" sz="3200" b="1" dirty="0" smtClean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This detail page shows the details of a paper presented during the conference. The </a:t>
            </a:r>
            <a:r>
              <a:rPr lang="en-US" sz="2400" dirty="0">
                <a:latin typeface="Arial Narrow"/>
                <a:cs typeface="Arial Narrow"/>
              </a:rPr>
              <a:t>authenticated user can see a list of papers in the widget “People who scheduled </a:t>
            </a:r>
            <a:r>
              <a:rPr lang="en-US" sz="2400" dirty="0" smtClean="0">
                <a:latin typeface="Arial Narrow"/>
                <a:cs typeface="Arial Narrow"/>
              </a:rPr>
              <a:t>X </a:t>
            </a:r>
            <a:r>
              <a:rPr lang="en-US" sz="2400" dirty="0">
                <a:latin typeface="Arial Narrow"/>
                <a:cs typeface="Arial Narrow"/>
              </a:rPr>
              <a:t>also scheduled Y”.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5896917" y="4864417"/>
            <a:ext cx="5173448" cy="1579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Schedule</a:t>
            </a:r>
            <a:br>
              <a:rPr lang="en-US" sz="3200" b="1" dirty="0" smtClean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This schedule view is grouped </a:t>
            </a:r>
            <a:r>
              <a:rPr lang="en-US" sz="2400" dirty="0">
                <a:latin typeface="Arial Narrow"/>
                <a:cs typeface="Arial Narrow"/>
              </a:rPr>
              <a:t>by day and by session, facilitating users’ navigation and filtering of papers that they can attend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0503443" y="10611399"/>
            <a:ext cx="5219487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Top Items</a:t>
            </a:r>
            <a:br>
              <a:rPr lang="en-US" sz="3200" b="1" dirty="0" smtClean="0">
                <a:latin typeface="Arial Narrow"/>
                <a:cs typeface="Arial Narrow"/>
              </a:rPr>
            </a:br>
            <a:r>
              <a:rPr lang="en-US" altLang="zh-TW" sz="2400" dirty="0" smtClean="0">
                <a:latin typeface="Arial Narrow"/>
                <a:cs typeface="Arial Narrow"/>
              </a:rPr>
              <a:t>These top item lists</a:t>
            </a:r>
            <a:r>
              <a:rPr lang="en-US" sz="2400" dirty="0" smtClean="0">
                <a:latin typeface="Arial Narrow"/>
                <a:cs typeface="Arial Narrow"/>
              </a:rPr>
              <a:t> show several ranked lists </a:t>
            </a:r>
            <a:r>
              <a:rPr lang="en-US" sz="2400" dirty="0">
                <a:latin typeface="Arial Narrow"/>
                <a:cs typeface="Arial Narrow"/>
              </a:rPr>
              <a:t>of </a:t>
            </a:r>
            <a:r>
              <a:rPr lang="en-US" sz="2400" dirty="0" smtClean="0">
                <a:latin typeface="Arial Narrow"/>
                <a:cs typeface="Arial Narrow"/>
              </a:rPr>
              <a:t>the most </a:t>
            </a:r>
            <a:r>
              <a:rPr lang="en-US" sz="2400" dirty="0">
                <a:latin typeface="Arial Narrow"/>
                <a:cs typeface="Arial Narrow"/>
              </a:rPr>
              <a:t>scheduled papers</a:t>
            </a:r>
            <a:r>
              <a:rPr lang="en-US" sz="2400" dirty="0" smtClean="0">
                <a:latin typeface="Arial Narrow"/>
                <a:cs typeface="Arial Narrow"/>
              </a:rPr>
              <a:t>, the most </a:t>
            </a:r>
            <a:r>
              <a:rPr lang="en-US" sz="2400" dirty="0">
                <a:latin typeface="Arial Narrow"/>
                <a:cs typeface="Arial Narrow"/>
              </a:rPr>
              <a:t>active </a:t>
            </a:r>
            <a:r>
              <a:rPr lang="en-US" sz="2400" dirty="0" smtClean="0">
                <a:latin typeface="Arial Narrow"/>
                <a:cs typeface="Arial Narrow"/>
              </a:rPr>
              <a:t>schedulers or institutions, and the most </a:t>
            </a:r>
            <a:r>
              <a:rPr lang="en-US" sz="2400" dirty="0">
                <a:latin typeface="Arial Narrow"/>
                <a:cs typeface="Arial Narrow"/>
              </a:rPr>
              <a:t>popular </a:t>
            </a:r>
            <a:r>
              <a:rPr lang="en-US" sz="2400" dirty="0" smtClean="0">
                <a:latin typeface="Arial Narrow"/>
                <a:cs typeface="Arial Narrow"/>
              </a:rPr>
              <a:t>tags</a:t>
            </a:r>
            <a:r>
              <a:rPr lang="en-US" sz="2400" dirty="0">
                <a:latin typeface="Arial Narrow"/>
                <a:cs typeface="Arial Narrow"/>
              </a:rPr>
              <a:t>. </a:t>
            </a:r>
            <a:r>
              <a:rPr lang="en-US" sz="3200" b="1" dirty="0" smtClean="0">
                <a:latin typeface="Arial Narrow"/>
                <a:cs typeface="Arial Narrow"/>
              </a:rPr>
              <a:t/>
            </a:r>
            <a:br>
              <a:rPr lang="en-US" sz="3200" b="1" dirty="0" smtClean="0">
                <a:latin typeface="Arial Narrow"/>
                <a:cs typeface="Arial Narrow"/>
              </a:rPr>
            </a:br>
            <a:endParaRPr lang="en-US" sz="3200" b="1" dirty="0">
              <a:latin typeface="Arial Narrow"/>
              <a:cs typeface="Arial Narrow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5896918" y="10611399"/>
            <a:ext cx="5029200" cy="1951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Recommendations</a:t>
            </a:r>
            <a:br>
              <a:rPr lang="en-US" sz="3200" b="1" dirty="0" smtClean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Recommendation pages feature two </a:t>
            </a:r>
            <a:r>
              <a:rPr lang="en-US" sz="2400" dirty="0">
                <a:latin typeface="Arial Narrow"/>
                <a:cs typeface="Arial Narrow"/>
              </a:rPr>
              <a:t>methods for talk recommendation (content-based and tag-based) and one method for people </a:t>
            </a:r>
            <a:r>
              <a:rPr lang="en-US" sz="2400" dirty="0" smtClean="0">
                <a:latin typeface="Arial Narrow"/>
                <a:cs typeface="Arial Narrow"/>
              </a:rPr>
              <a:t>recommendation.</a:t>
            </a:r>
            <a:endParaRPr lang="en-US" sz="2400" b="1" dirty="0">
              <a:latin typeface="Arial Narrow"/>
              <a:cs typeface="Arial Narrow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1398921" y="10611399"/>
            <a:ext cx="5305716" cy="1951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Connections</a:t>
            </a:r>
            <a:br>
              <a:rPr lang="en-US" sz="3200" b="1" dirty="0" smtClean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Connection feature allow users to </a:t>
            </a:r>
            <a:r>
              <a:rPr lang="en-US" sz="2400" dirty="0">
                <a:latin typeface="Arial Narrow"/>
                <a:cs typeface="Arial Narrow"/>
              </a:rPr>
              <a:t>explore and enhance their contact network by connecting </a:t>
            </a:r>
            <a:r>
              <a:rPr lang="en-US" sz="2400" dirty="0" smtClean="0">
                <a:latin typeface="Arial Narrow"/>
                <a:cs typeface="Arial Narrow"/>
              </a:rPr>
              <a:t>through CN3 </a:t>
            </a:r>
            <a:r>
              <a:rPr lang="en-US" sz="2400" dirty="0">
                <a:latin typeface="Arial Narrow"/>
                <a:cs typeface="Arial Narrow"/>
              </a:rPr>
              <a:t>and Facebook, LinkedIn, Mendeley or </a:t>
            </a:r>
            <a:r>
              <a:rPr lang="en-US" sz="2400" dirty="0" err="1">
                <a:latin typeface="Arial Narrow"/>
                <a:cs typeface="Arial Narrow"/>
              </a:rPr>
              <a:t>CiteUlike</a:t>
            </a:r>
            <a:r>
              <a:rPr lang="en-US" sz="2400" dirty="0">
                <a:latin typeface="Arial Narrow"/>
                <a:cs typeface="Arial Narrow"/>
              </a:rPr>
              <a:t>, 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0503443" y="17889741"/>
            <a:ext cx="1162503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/>
            <a:r>
              <a:rPr lang="en-US" sz="2800" dirty="0">
                <a:latin typeface="Arial Narrow"/>
                <a:cs typeface="Arial Narrow"/>
              </a:rPr>
              <a:t>Conference </a:t>
            </a:r>
            <a:r>
              <a:rPr lang="en-US" sz="2800" dirty="0" smtClean="0">
                <a:latin typeface="Arial Narrow"/>
                <a:cs typeface="Arial Narrow"/>
              </a:rPr>
              <a:t>Navigator</a:t>
            </a:r>
            <a:r>
              <a:rPr lang="zh-TW" altLang="en-US" sz="2800" dirty="0" smtClean="0">
                <a:latin typeface="Arial Narrow"/>
                <a:cs typeface="Arial Narrow"/>
              </a:rPr>
              <a:t> </a:t>
            </a:r>
            <a:r>
              <a:rPr lang="en-US" altLang="zh-TW" sz="2800" dirty="0" smtClean="0">
                <a:latin typeface="Arial Narrow"/>
                <a:cs typeface="Arial Narrow"/>
              </a:rPr>
              <a:t>3 (CN3)</a:t>
            </a:r>
            <a:r>
              <a:rPr lang="en-US" sz="2800" dirty="0" smtClean="0">
                <a:latin typeface="Arial Narrow"/>
                <a:cs typeface="Arial Narrow"/>
              </a:rPr>
              <a:t> </a:t>
            </a:r>
            <a:r>
              <a:rPr lang="en-US" sz="2800" dirty="0">
                <a:latin typeface="Arial Narrow"/>
                <a:cs typeface="Arial Narrow"/>
              </a:rPr>
              <a:t>has increasingly engaged more researchers in planning their conference activities before and during the conferences. Their activities have already helped conference chairs in creating the conference schedules based on co-scheduling patterns. Additionally, our users receive recommendations for all the conferences that are supported by the system. </a:t>
            </a: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3544"/>
          <a:stretch/>
        </p:blipFill>
        <p:spPr>
          <a:xfrm>
            <a:off x="10554243" y="6225931"/>
            <a:ext cx="5029200" cy="4093726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66" name="Picture 65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3334"/>
          <a:stretch/>
        </p:blipFill>
        <p:spPr>
          <a:xfrm>
            <a:off x="15947718" y="12765974"/>
            <a:ext cx="5029200" cy="364790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67" name="Picture 66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4449"/>
          <a:stretch/>
        </p:blipFill>
        <p:spPr>
          <a:xfrm>
            <a:off x="10582890" y="12765974"/>
            <a:ext cx="5029200" cy="3649244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3148"/>
          <a:stretch/>
        </p:blipFill>
        <p:spPr>
          <a:xfrm>
            <a:off x="21398921" y="7253286"/>
            <a:ext cx="5029200" cy="2988312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72" name="Rectangle 71"/>
          <p:cNvSpPr/>
          <p:nvPr/>
        </p:nvSpPr>
        <p:spPr>
          <a:xfrm>
            <a:off x="10398155" y="20349064"/>
            <a:ext cx="2125994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1800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[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1]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Farzan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R. and P.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Brusilovsky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 (2008). Where did the researchers go?: supporting social navigation at a large academic. Proceedings of the nineteenth ACM conference on Hypertext and Hypermedia. Pittsburgh, PA, USA, ACM: 203-212.</a:t>
            </a:r>
          </a:p>
          <a:p>
            <a:pPr hangingPunct="0"/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[2]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Wongchokprasitti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C., P.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Brusilovsky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et al. (2010). Conference Navigator 2.0: Community-Based Recommendation for Academic Conferences. Workshop IUI 2010. Hong Kong, China</a:t>
            </a:r>
            <a:r>
              <a:rPr lang="en-US" sz="1800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.</a:t>
            </a:r>
          </a:p>
          <a:p>
            <a:pPr hangingPunct="0"/>
            <a:r>
              <a:rPr lang="en-US" sz="1800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[3] </a:t>
            </a:r>
            <a:r>
              <a:rPr lang="en-US" sz="1800" dirty="0" err="1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Brusilovsky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P.; Parra, D.;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Sahebi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S.;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Wongchokprasitti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, C.; , "Collaborative information finding in smaller communities: The case of research talks," </a:t>
            </a:r>
            <a:r>
              <a:rPr lang="en-US" sz="1800" i="1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Collaborative Computing: Networking, Applications and </a:t>
            </a:r>
            <a:r>
              <a:rPr lang="en-US" sz="1800" i="1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Worksharing</a:t>
            </a:r>
            <a:r>
              <a:rPr lang="en-US" sz="1800" i="1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n-US" sz="1800" i="1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/>
            </a:r>
            <a:br>
              <a:rPr lang="en-US" sz="1800" i="1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</a:br>
            <a:r>
              <a:rPr lang="en-US" sz="1800" i="1" dirty="0" smtClean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     (</a:t>
            </a:r>
            <a:r>
              <a:rPr lang="en-US" sz="1800" i="1" dirty="0" err="1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CollaborateCom</a:t>
            </a:r>
            <a:r>
              <a:rPr lang="en-US" sz="1800" i="1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), 2010 6th International Conference on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Arial Narrow"/>
                <a:cs typeface="Arial Narrow"/>
              </a:rPr>
              <a:t> , vol., no., pp.1-10, 9-12 Oct. 2010</a:t>
            </a:r>
          </a:p>
          <a:p>
            <a:pPr hangingPunct="0"/>
            <a:endParaRPr lang="en-US" sz="1800" dirty="0">
              <a:solidFill>
                <a:schemeClr val="accent1">
                  <a:lumMod val="50000"/>
                </a:schemeClr>
              </a:solidFill>
              <a:latin typeface="Arial Narrow"/>
              <a:cs typeface="Arial Narrow"/>
            </a:endParaRPr>
          </a:p>
          <a:p>
            <a:pPr hangingPunct="0"/>
            <a:endParaRPr lang="en-US" sz="2000" dirty="0">
              <a:solidFill>
                <a:schemeClr val="accent1">
                  <a:lumMod val="50000"/>
                </a:schemeClr>
              </a:solidFill>
              <a:latin typeface="Arial Narrow"/>
              <a:cs typeface="Arial Narro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40394" y="12658626"/>
            <a:ext cx="83789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Table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1. Usage statistics of CN 2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CN3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at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different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confer-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ences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 Number of users who bookmarked/tagged talks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con-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nected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 other users in relation to the total number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attendees,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availability of recommendations for 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talks (T)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people (P)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 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59111" y="307121"/>
            <a:ext cx="2672972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hangingPunct="0"/>
            <a:r>
              <a:rPr lang="en-US" sz="6000" dirty="0">
                <a:solidFill>
                  <a:schemeClr val="bg1"/>
                </a:solidFill>
                <a:latin typeface="Georgia"/>
                <a:cs typeface="Georgia"/>
              </a:rPr>
              <a:t>Conference Navigator 3</a:t>
            </a:r>
            <a:r>
              <a:rPr lang="en-US" sz="6000" dirty="0" smtClean="0">
                <a:solidFill>
                  <a:schemeClr val="bg1"/>
                </a:solidFill>
                <a:latin typeface="Georgia"/>
                <a:cs typeface="Georgia"/>
              </a:rPr>
              <a:t>:  An </a:t>
            </a:r>
            <a:r>
              <a:rPr lang="en-US" sz="6000">
                <a:solidFill>
                  <a:schemeClr val="bg1"/>
                </a:solidFill>
                <a:latin typeface="Georgia"/>
                <a:cs typeface="Georgia"/>
              </a:rPr>
              <a:t>Online </a:t>
            </a:r>
            <a:r>
              <a:rPr lang="en-US" sz="6000" smtClean="0">
                <a:solidFill>
                  <a:schemeClr val="bg1"/>
                </a:solidFill>
                <a:latin typeface="Georgia"/>
                <a:cs typeface="Georgia"/>
              </a:rPr>
              <a:t>Social </a:t>
            </a:r>
            <a:r>
              <a:rPr lang="en-US" sz="6000" dirty="0">
                <a:solidFill>
                  <a:schemeClr val="bg1"/>
                </a:solidFill>
                <a:latin typeface="Georgia"/>
                <a:cs typeface="Georgia"/>
              </a:rPr>
              <a:t>Conference Support System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6790088" y="4936286"/>
            <a:ext cx="486800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List </a:t>
            </a:r>
            <a:r>
              <a:rPr lang="en-US" sz="3200" b="1" dirty="0">
                <a:latin typeface="Arial Narrow"/>
                <a:cs typeface="Arial Narrow"/>
              </a:rPr>
              <a:t>of Attendees</a:t>
            </a:r>
            <a:br>
              <a:rPr lang="en-US" sz="3200" b="1" dirty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This </a:t>
            </a:r>
            <a:r>
              <a:rPr lang="en-US" sz="2400" dirty="0" smtClean="0">
                <a:latin typeface="Arial Narrow"/>
                <a:cs typeface="Arial Narrow"/>
              </a:rPr>
              <a:t>provides attendees</a:t>
            </a:r>
            <a:r>
              <a:rPr lang="en-US" sz="2400" dirty="0">
                <a:latin typeface="Arial Narrow"/>
                <a:cs typeface="Arial Narrow"/>
              </a:rPr>
              <a:t>’ affiliations, web page, and number of scheduled talks during the conference. </a:t>
            </a:r>
            <a:r>
              <a:rPr lang="en-US" sz="2400" dirty="0" smtClean="0">
                <a:latin typeface="Arial Narrow"/>
                <a:cs typeface="Arial Narrow"/>
              </a:rPr>
              <a:t>The </a:t>
            </a:r>
            <a:r>
              <a:rPr lang="en-US" sz="2400" dirty="0">
                <a:latin typeface="Arial Narrow"/>
                <a:cs typeface="Arial Narrow"/>
              </a:rPr>
              <a:t>list of attendees is </a:t>
            </a:r>
            <a:r>
              <a:rPr lang="en-US" sz="2400" dirty="0" smtClean="0">
                <a:latin typeface="Arial Narrow"/>
                <a:cs typeface="Arial Narrow"/>
              </a:rPr>
              <a:t>shown only </a:t>
            </a:r>
            <a:r>
              <a:rPr lang="en-US" sz="2400" dirty="0">
                <a:latin typeface="Arial Narrow"/>
                <a:cs typeface="Arial Narrow"/>
              </a:rPr>
              <a:t>to other conference </a:t>
            </a:r>
            <a:r>
              <a:rPr lang="en-US" sz="2400" dirty="0" smtClean="0">
                <a:latin typeface="Arial Narrow"/>
                <a:cs typeface="Arial Narrow"/>
              </a:rPr>
              <a:t>attendees.</a:t>
            </a:r>
            <a:endParaRPr lang="en-US" sz="2400" dirty="0">
              <a:latin typeface="Arial Narrow"/>
              <a:cs typeface="Arial Narrow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6790088" y="7698140"/>
            <a:ext cx="4868006" cy="1951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>
                <a:latin typeface="Arial Narrow"/>
                <a:cs typeface="Arial Narrow"/>
              </a:rPr>
              <a:t>User’s Profile Page</a:t>
            </a:r>
            <a:br>
              <a:rPr lang="en-US" sz="3200" b="1" dirty="0">
                <a:latin typeface="Arial Narrow"/>
                <a:cs typeface="Arial Narrow"/>
              </a:rPr>
            </a:br>
            <a:r>
              <a:rPr lang="en-US" sz="2400" dirty="0" smtClean="0">
                <a:latin typeface="Arial Narrow"/>
                <a:cs typeface="Arial Narrow"/>
              </a:rPr>
              <a:t>This profile page will display </a:t>
            </a:r>
            <a:r>
              <a:rPr lang="en-US" sz="2400" dirty="0" smtClean="0">
                <a:latin typeface="Arial Narrow"/>
                <a:cs typeface="Arial Narrow"/>
              </a:rPr>
              <a:t>a user's </a:t>
            </a:r>
            <a:r>
              <a:rPr lang="en-US" sz="2400" dirty="0">
                <a:latin typeface="Arial Narrow"/>
                <a:cs typeface="Arial Narrow"/>
              </a:rPr>
              <a:t>affiliation, contact information, followers, contacts and personal schedule in the conference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2069" t="16234" b="2969"/>
          <a:stretch/>
        </p:blipFill>
        <p:spPr>
          <a:xfrm>
            <a:off x="15976365" y="6622341"/>
            <a:ext cx="5029200" cy="361925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46" name="Rectangle 45"/>
          <p:cNvSpPr/>
          <p:nvPr/>
        </p:nvSpPr>
        <p:spPr>
          <a:xfrm>
            <a:off x="26781839" y="10250875"/>
            <a:ext cx="45835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80"/>
              </a:lnSpc>
            </a:pPr>
            <a:r>
              <a:rPr lang="en-US" sz="3200" b="1" dirty="0" smtClean="0">
                <a:latin typeface="Arial Narrow"/>
                <a:cs typeface="Arial Narrow"/>
              </a:rPr>
              <a:t>Network </a:t>
            </a:r>
            <a:r>
              <a:rPr lang="en-US" sz="3200" b="1" dirty="0" smtClean="0">
                <a:latin typeface="Arial Narrow"/>
                <a:cs typeface="Arial Narrow"/>
              </a:rPr>
              <a:t>Visualizations</a:t>
            </a:r>
            <a:r>
              <a:rPr lang="en-US" sz="3200" b="1" dirty="0" smtClean="0">
                <a:latin typeface="Arial Narrow"/>
                <a:cs typeface="Arial Narrow"/>
              </a:rPr>
              <a:t/>
            </a:r>
            <a:br>
              <a:rPr lang="en-US" sz="3200" b="1" dirty="0" smtClean="0">
                <a:latin typeface="Arial Narrow"/>
                <a:cs typeface="Arial Narrow"/>
              </a:rPr>
            </a:br>
            <a:endParaRPr lang="en-US" sz="2400" b="1" dirty="0">
              <a:latin typeface="Arial Narrow"/>
              <a:cs typeface="Arial Narrow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8731"/>
          <a:stretch/>
        </p:blipFill>
        <p:spPr>
          <a:xfrm>
            <a:off x="21478368" y="12765974"/>
            <a:ext cx="5029200" cy="365760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52" name="Picture 51" descr="headings_2 copy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60" t="26050" r="32502" b="59136"/>
          <a:stretch/>
        </p:blipFill>
        <p:spPr>
          <a:xfrm>
            <a:off x="0" y="11157704"/>
            <a:ext cx="10587941" cy="1832066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810692" y="11610166"/>
            <a:ext cx="8563219" cy="83366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eorgia"/>
                <a:cs typeface="Georgia"/>
              </a:rPr>
              <a:t>User Engagement Statistics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368" t="4697" r="5705"/>
          <a:stretch/>
        </p:blipFill>
        <p:spPr>
          <a:xfrm>
            <a:off x="26965455" y="10972799"/>
            <a:ext cx="4692640" cy="5503413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43" name="Picture 42" descr="headings_2 copy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41" r="13977" b="32526"/>
          <a:stretch/>
        </p:blipFill>
        <p:spPr>
          <a:xfrm>
            <a:off x="9767455" y="16321927"/>
            <a:ext cx="22629481" cy="1650942"/>
          </a:xfrm>
          <a:prstGeom prst="rect">
            <a:avLst/>
          </a:prstGeom>
        </p:spPr>
      </p:pic>
      <p:sp>
        <p:nvSpPr>
          <p:cNvPr id="45" name="Rectangle 44"/>
          <p:cNvSpPr/>
          <p:nvPr/>
        </p:nvSpPr>
        <p:spPr>
          <a:xfrm>
            <a:off x="11639224" y="16740027"/>
            <a:ext cx="20049614" cy="8686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Georgia"/>
                <a:cs typeface="Georgia"/>
              </a:rPr>
              <a:t>Summary                                                                Future Work</a:t>
            </a:r>
            <a:endParaRPr lang="en-US" sz="4000" dirty="0">
              <a:latin typeface="Georgia"/>
              <a:cs typeface="Georgia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40395" y="8262710"/>
            <a:ext cx="848936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/>
            <a:r>
              <a:rPr lang="en-US" sz="2800" dirty="0" smtClean="0">
                <a:latin typeface="Arial Narrow"/>
                <a:cs typeface="Arial Narrow"/>
              </a:rPr>
              <a:t>This </a:t>
            </a:r>
            <a:r>
              <a:rPr lang="en-US" sz="2800" dirty="0">
                <a:latin typeface="Arial Narrow"/>
                <a:cs typeface="Arial Narrow"/>
              </a:rPr>
              <a:t>poster presents Conference Navigator 3 (CN3), </a:t>
            </a:r>
            <a:r>
              <a:rPr lang="en-US" sz="2800" dirty="0" smtClean="0">
                <a:latin typeface="Arial Narrow"/>
                <a:cs typeface="Arial Narrow"/>
              </a:rPr>
              <a:t>the system that </a:t>
            </a:r>
            <a:r>
              <a:rPr lang="en-US" sz="2800" dirty="0">
                <a:latin typeface="Arial Narrow"/>
                <a:cs typeface="Arial Narrow"/>
              </a:rPr>
              <a:t>provides a personalized user experience to </a:t>
            </a:r>
            <a:r>
              <a:rPr lang="en-US" sz="2800" dirty="0" smtClean="0">
                <a:latin typeface="Arial Narrow"/>
                <a:cs typeface="Arial Narrow"/>
              </a:rPr>
              <a:t>conference </a:t>
            </a:r>
            <a:r>
              <a:rPr lang="en-US" sz="2800" dirty="0">
                <a:latin typeface="Arial Narrow"/>
                <a:cs typeface="Arial Narrow"/>
              </a:rPr>
              <a:t>attendees to achieve </a:t>
            </a:r>
            <a:r>
              <a:rPr lang="en-US" sz="2800" dirty="0" smtClean="0">
                <a:latin typeface="Arial Narrow"/>
                <a:cs typeface="Arial Narrow"/>
              </a:rPr>
              <a:t>critical </a:t>
            </a:r>
            <a:r>
              <a:rPr lang="en-US" sz="2800" dirty="0">
                <a:latin typeface="Arial Narrow"/>
                <a:cs typeface="Arial Narrow"/>
              </a:rPr>
              <a:t>goals: </a:t>
            </a:r>
          </a:p>
          <a:p>
            <a:pPr marL="514350" indent="-514350" algn="just" hangingPunct="0">
              <a:buAutoNum type="arabicParenR"/>
            </a:pPr>
            <a:r>
              <a:rPr lang="en-US" sz="2800" dirty="0" smtClean="0">
                <a:latin typeface="Arial Narrow"/>
                <a:cs typeface="Arial Narrow"/>
              </a:rPr>
              <a:t>finding</a:t>
            </a:r>
            <a:r>
              <a:rPr lang="en-US" sz="2800" dirty="0">
                <a:latin typeface="Arial Narrow"/>
                <a:cs typeface="Arial Narrow"/>
              </a:rPr>
              <a:t>, scheduling and commenting the most relevant talks during the conference, and </a:t>
            </a:r>
            <a:endParaRPr lang="en-US" sz="2800" dirty="0" smtClean="0">
              <a:latin typeface="Arial Narrow"/>
              <a:cs typeface="Arial Narrow"/>
            </a:endParaRPr>
          </a:p>
          <a:p>
            <a:pPr marL="514350" indent="-514350" hangingPunct="0">
              <a:buAutoNum type="arabicParenR"/>
            </a:pPr>
            <a:r>
              <a:rPr lang="en-US" sz="2800" dirty="0" smtClean="0">
                <a:latin typeface="Arial Narrow"/>
                <a:cs typeface="Arial Narrow"/>
              </a:rPr>
              <a:t>contacting </a:t>
            </a:r>
            <a:r>
              <a:rPr lang="en-US" sz="2800" dirty="0">
                <a:latin typeface="Arial Narrow"/>
                <a:cs typeface="Arial Narrow"/>
              </a:rPr>
              <a:t>people with similar interests and building a network of research contacts.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075862" y="3896754"/>
            <a:ext cx="848936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Most academic conferences feature web-based tools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to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en-able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their attendees to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acquire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information about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conference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events and attendees. However, they usually fail to support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personalized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access to this information.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Personalized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access may help attendees to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find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talks and people that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fit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their research interests, and therefore enhance their academic experience during the conference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Arial Narrow"/>
                <a:cs typeface="Arial Narrow"/>
              </a:rPr>
              <a:t>.</a:t>
            </a:r>
            <a:endParaRPr lang="en-US" sz="2800" dirty="0">
              <a:solidFill>
                <a:schemeClr val="accent1">
                  <a:lumMod val="50000"/>
                </a:schemeClr>
              </a:solidFill>
              <a:latin typeface="Arial Narrow"/>
              <a:cs typeface="Arial Narro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820811" y="17889741"/>
            <a:ext cx="899022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/>
            <a:r>
              <a:rPr lang="en-US" sz="2800" dirty="0">
                <a:latin typeface="Arial Narrow"/>
                <a:cs typeface="Arial Narrow"/>
              </a:rPr>
              <a:t>Conference Navigator</a:t>
            </a:r>
            <a:r>
              <a:rPr lang="zh-TW" altLang="en-US" sz="2800" dirty="0">
                <a:latin typeface="Arial Narrow"/>
                <a:cs typeface="Arial Narrow"/>
              </a:rPr>
              <a:t> </a:t>
            </a:r>
            <a:r>
              <a:rPr lang="en-US" altLang="zh-TW" sz="2800" dirty="0">
                <a:latin typeface="Arial Narrow"/>
                <a:cs typeface="Arial Narrow"/>
              </a:rPr>
              <a:t>3 (CN3)</a:t>
            </a:r>
            <a:r>
              <a:rPr lang="en-US" sz="2800" dirty="0" smtClean="0">
                <a:latin typeface="Arial Narrow"/>
                <a:cs typeface="Arial Narrow"/>
              </a:rPr>
              <a:t> </a:t>
            </a:r>
            <a:r>
              <a:rPr lang="en-US" sz="2800" dirty="0">
                <a:latin typeface="Arial Narrow"/>
                <a:cs typeface="Arial Narrow"/>
              </a:rPr>
              <a:t>will also provide new </a:t>
            </a:r>
            <a:r>
              <a:rPr lang="en-US" sz="2800">
                <a:latin typeface="Arial Narrow"/>
                <a:cs typeface="Arial Narrow"/>
              </a:rPr>
              <a:t>features </a:t>
            </a:r>
            <a:r>
              <a:rPr lang="en-US" sz="2800" smtClean="0">
                <a:latin typeface="Arial Narrow"/>
                <a:cs typeface="Arial Narrow"/>
              </a:rPr>
              <a:t>at </a:t>
            </a:r>
            <a:r>
              <a:rPr lang="en-US" sz="2800" dirty="0">
                <a:latin typeface="Arial Narrow"/>
                <a:cs typeface="Arial Narrow"/>
              </a:rPr>
              <a:t>UMAP 2012 to further support networking among users such as the integration with </a:t>
            </a:r>
            <a:r>
              <a:rPr lang="en-US" sz="2800" dirty="0" smtClean="0">
                <a:latin typeface="Arial Narrow"/>
                <a:cs typeface="Arial Narrow"/>
              </a:rPr>
              <a:t>Twitter</a:t>
            </a:r>
            <a:r>
              <a:rPr lang="en-US" sz="2800" dirty="0">
                <a:latin typeface="Arial Narrow"/>
                <a:cs typeface="Arial Narrow"/>
              </a:rPr>
              <a:t>, a news-feed and support for workshops. Furthermore, o</a:t>
            </a:r>
            <a:r>
              <a:rPr lang="en-US" sz="2800" dirty="0" smtClean="0">
                <a:latin typeface="Arial Narrow"/>
                <a:cs typeface="Arial Narrow"/>
              </a:rPr>
              <a:t>ur </a:t>
            </a:r>
            <a:r>
              <a:rPr lang="en-US" sz="2800" dirty="0">
                <a:latin typeface="Arial Narrow"/>
                <a:cs typeface="Arial Narrow"/>
              </a:rPr>
              <a:t>next CN3 version will introduce rich visualizations of recommendations and we will study their effect.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40394" y="18231477"/>
            <a:ext cx="846261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sz="2600" dirty="0" smtClean="0">
                <a:latin typeface="Arial Narrow"/>
                <a:cs typeface="Arial Narrow"/>
              </a:rPr>
              <a:t>From </a:t>
            </a:r>
            <a:r>
              <a:rPr lang="en-US" sz="2600" dirty="0" smtClean="0">
                <a:latin typeface="Arial Narrow"/>
                <a:cs typeface="Arial Narrow"/>
              </a:rPr>
              <a:t>the </a:t>
            </a:r>
            <a:r>
              <a:rPr lang="en-US" sz="2600" dirty="0">
                <a:latin typeface="Arial Narrow"/>
                <a:cs typeface="Arial Narrow"/>
              </a:rPr>
              <a:t>table, we can highlight some trends</a:t>
            </a:r>
            <a:r>
              <a:rPr lang="en-US" sz="2600" dirty="0" smtClean="0">
                <a:latin typeface="Arial Narrow"/>
                <a:cs typeface="Arial Narrow"/>
              </a:rPr>
              <a:t>:</a:t>
            </a:r>
          </a:p>
          <a:p>
            <a:pPr hangingPunct="0"/>
            <a:r>
              <a:rPr lang="en-US" sz="2600" dirty="0" smtClean="0">
                <a:latin typeface="Arial Narrow"/>
                <a:cs typeface="Arial Narrow"/>
              </a:rPr>
              <a:t>a</a:t>
            </a:r>
            <a:r>
              <a:rPr lang="en-US" sz="2600" dirty="0">
                <a:latin typeface="Arial Narrow"/>
                <a:cs typeface="Arial Narrow"/>
              </a:rPr>
              <a:t>) </a:t>
            </a:r>
            <a:r>
              <a:rPr lang="en-US" sz="2600" dirty="0" smtClean="0">
                <a:latin typeface="Arial Narrow"/>
                <a:cs typeface="Arial Narrow"/>
              </a:rPr>
              <a:t>There </a:t>
            </a:r>
            <a:r>
              <a:rPr lang="en-US" sz="2600" dirty="0">
                <a:latin typeface="Arial Narrow"/>
                <a:cs typeface="Arial Narrow"/>
              </a:rPr>
              <a:t>is a clear increase in </a:t>
            </a:r>
            <a:r>
              <a:rPr lang="en-US" sz="2600" dirty="0" smtClean="0">
                <a:latin typeface="Arial Narrow"/>
                <a:cs typeface="Arial Narrow"/>
              </a:rPr>
              <a:t>participation </a:t>
            </a:r>
            <a:r>
              <a:rPr lang="en-US" sz="2600" dirty="0">
                <a:latin typeface="Arial Narrow"/>
                <a:cs typeface="Arial Narrow"/>
              </a:rPr>
              <a:t>from CN2 to CN3 reflected in the </a:t>
            </a:r>
            <a:r>
              <a:rPr lang="en-US" sz="2600" dirty="0" smtClean="0">
                <a:latin typeface="Arial Narrow"/>
                <a:cs typeface="Arial Narrow"/>
              </a:rPr>
              <a:t>percentage </a:t>
            </a:r>
            <a:r>
              <a:rPr lang="en-US" sz="2600" dirty="0">
                <a:latin typeface="Arial Narrow"/>
                <a:cs typeface="Arial Narrow"/>
              </a:rPr>
              <a:t>of people who bookmarked talks, </a:t>
            </a:r>
            <a:endParaRPr lang="en-US" sz="2600" dirty="0" smtClean="0">
              <a:latin typeface="Arial Narrow"/>
              <a:cs typeface="Arial Narrow"/>
            </a:endParaRPr>
          </a:p>
          <a:p>
            <a:pPr algn="just" hangingPunct="0"/>
            <a:r>
              <a:rPr lang="en-US" sz="2600" dirty="0" smtClean="0">
                <a:latin typeface="Arial Narrow"/>
                <a:cs typeface="Arial Narrow"/>
              </a:rPr>
              <a:t>b) We </a:t>
            </a:r>
            <a:r>
              <a:rPr lang="en-US" sz="2600" dirty="0">
                <a:latin typeface="Arial Narrow"/>
                <a:cs typeface="Arial Narrow"/>
              </a:rPr>
              <a:t>incorporated additional tagging mechanisms that led to </a:t>
            </a:r>
            <a:r>
              <a:rPr lang="en-US" sz="2600" dirty="0" smtClean="0">
                <a:latin typeface="Arial Narrow"/>
                <a:cs typeface="Arial Narrow"/>
              </a:rPr>
              <a:t>increased participation after iConf2011</a:t>
            </a:r>
          </a:p>
          <a:p>
            <a:pPr algn="just" hangingPunct="0"/>
            <a:r>
              <a:rPr lang="en-US" sz="2600" dirty="0" smtClean="0">
                <a:latin typeface="Arial Narrow"/>
                <a:cs typeface="Arial Narrow"/>
              </a:rPr>
              <a:t>c</a:t>
            </a:r>
            <a:r>
              <a:rPr lang="en-US" sz="2600" dirty="0">
                <a:latin typeface="Arial Narrow"/>
                <a:cs typeface="Arial Narrow"/>
              </a:rPr>
              <a:t>) </a:t>
            </a:r>
            <a:r>
              <a:rPr lang="en-US" sz="2600" dirty="0" smtClean="0">
                <a:latin typeface="Arial Narrow"/>
                <a:cs typeface="Arial Narrow"/>
              </a:rPr>
              <a:t>The </a:t>
            </a:r>
            <a:r>
              <a:rPr lang="en-US" sz="2600" dirty="0">
                <a:latin typeface="Arial Narrow"/>
                <a:cs typeface="Arial Narrow"/>
              </a:rPr>
              <a:t>numbers also show a positive </a:t>
            </a:r>
            <a:r>
              <a:rPr lang="en-US" sz="2600" dirty="0" smtClean="0">
                <a:latin typeface="Arial Narrow"/>
                <a:cs typeface="Arial Narrow"/>
              </a:rPr>
              <a:t>relationship </a:t>
            </a:r>
            <a:r>
              <a:rPr lang="en-US" sz="2600" dirty="0">
                <a:latin typeface="Arial Narrow"/>
                <a:cs typeface="Arial Narrow"/>
              </a:rPr>
              <a:t>between system usage and the availability of recommendations.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6965455" y="7419508"/>
            <a:ext cx="4692639" cy="18199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6996199" y="9875837"/>
            <a:ext cx="4692639" cy="18199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22572325" y="17972869"/>
            <a:ext cx="0" cy="2163641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22572325" y="16740027"/>
            <a:ext cx="0" cy="86868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288" y="14502714"/>
            <a:ext cx="8029575" cy="3478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3640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716</TotalTime>
  <Words>563</Words>
  <Application>Microsoft Macintosh PowerPoint</Application>
  <PresentationFormat>Custom</PresentationFormat>
  <Paragraphs>32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Jeng</dc:creator>
  <cp:lastModifiedBy>Wei Jeng</cp:lastModifiedBy>
  <cp:revision>116</cp:revision>
  <cp:lastPrinted>2012-06-11T21:09:50Z</cp:lastPrinted>
  <dcterms:created xsi:type="dcterms:W3CDTF">2012-05-11T16:39:09Z</dcterms:created>
  <dcterms:modified xsi:type="dcterms:W3CDTF">2012-06-21T15:43:38Z</dcterms:modified>
</cp:coreProperties>
</file>

<file path=docProps/thumbnail.jpeg>
</file>